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87" r:id="rId3"/>
    <p:sldId id="289" r:id="rId4"/>
    <p:sldId id="345" r:id="rId5"/>
    <p:sldId id="342" r:id="rId6"/>
    <p:sldId id="282" r:id="rId7"/>
    <p:sldId id="344" r:id="rId8"/>
    <p:sldId id="290" r:id="rId9"/>
    <p:sldId id="263" r:id="rId10"/>
    <p:sldId id="260" r:id="rId11"/>
    <p:sldId id="261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3B72"/>
    <a:srgbClr val="F0F5F8"/>
    <a:srgbClr val="C5C979"/>
    <a:srgbClr val="FFC869"/>
    <a:srgbClr val="E2B3BD"/>
    <a:srgbClr val="D9695D"/>
    <a:srgbClr val="DDDAB1"/>
    <a:srgbClr val="85B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81320" autoAdjust="0"/>
  </p:normalViewPr>
  <p:slideViewPr>
    <p:cSldViewPr snapToGrid="0">
      <p:cViewPr varScale="1">
        <p:scale>
          <a:sx n="89" d="100"/>
          <a:sy n="89" d="100"/>
        </p:scale>
        <p:origin x="10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692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5F546-99FF-4E93-85F1-EFA6EEFA80C4}" type="datetimeFigureOut">
              <a:rPr lang="zh-CN" altLang="en-US" smtClean="0"/>
              <a:t>2020/10/10</a:t>
            </a:fld>
            <a:endParaRPr lang="zh-CN" altLang="en-US"/>
          </a:p>
        </p:txBody>
      </p:sp>
      <p:sp>
        <p:nvSpPr>
          <p:cNvPr id="1048693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694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695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696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E742B-5233-47B1-B137-EE5952E1FF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598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E742B-5233-47B1-B137-EE5952E1FF3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642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E742B-5233-47B1-B137-EE5952E1FF3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5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1E176-DFE0-49DF-907B-B4FF4FA240B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2942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1E176-DFE0-49DF-907B-B4FF4FA240B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759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1E176-DFE0-49DF-907B-B4FF4FA240B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13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E742B-5233-47B1-B137-EE5952E1FF3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898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3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631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E742B-5233-47B1-B137-EE5952E1FF3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642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E742B-5233-47B1-B137-EE5952E1FF3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5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58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38F9-CCFB-4D8B-9122-31F7D0C5826D}" type="datetimeFigureOut">
              <a:rPr lang="zh-CN" altLang="en-US" smtClean="0"/>
              <a:t>2020/10/10</a:t>
            </a:fld>
            <a:endParaRPr lang="zh-CN" altLang="en-US"/>
          </a:p>
        </p:txBody>
      </p:sp>
      <p:sp>
        <p:nvSpPr>
          <p:cNvPr id="104858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2132-5E73-419A-89AA-058F58F40C0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48589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5B5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7"/>
          <p:cNvGrpSpPr/>
          <p:nvPr userDrawn="1"/>
        </p:nvGrpSpPr>
        <p:grpSpPr>
          <a:xfrm>
            <a:off x="1007918" y="947886"/>
            <a:ext cx="10235046" cy="5047965"/>
            <a:chOff x="442341" y="107223"/>
            <a:chExt cx="11307317" cy="6644493"/>
          </a:xfrm>
        </p:grpSpPr>
        <p:sp>
          <p:nvSpPr>
            <p:cNvPr id="1048590" name="矩形: 圆角 8"/>
            <p:cNvSpPr/>
            <p:nvPr/>
          </p:nvSpPr>
          <p:spPr>
            <a:xfrm>
              <a:off x="442341" y="107223"/>
              <a:ext cx="11307317" cy="6644493"/>
            </a:xfrm>
            <a:prstGeom prst="roundRect">
              <a:avLst>
                <a:gd name="adj" fmla="val 5623"/>
              </a:avLst>
            </a:prstGeom>
            <a:solidFill>
              <a:srgbClr val="F0F5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591" name="矩形: 圆角 13"/>
            <p:cNvSpPr/>
            <p:nvPr/>
          </p:nvSpPr>
          <p:spPr>
            <a:xfrm>
              <a:off x="680173" y="436753"/>
              <a:ext cx="10831654" cy="5952055"/>
            </a:xfrm>
            <a:prstGeom prst="roundRect">
              <a:avLst>
                <a:gd name="adj" fmla="val 5623"/>
              </a:avLst>
            </a:prstGeom>
            <a:noFill/>
            <a:ln w="1587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97153" name="图形 2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1951" y="2629398"/>
            <a:ext cx="1016424" cy="499598"/>
          </a:xfrm>
          <a:prstGeom prst="rect">
            <a:avLst/>
          </a:prstGeom>
        </p:spPr>
      </p:pic>
      <p:pic>
        <p:nvPicPr>
          <p:cNvPr id="2097154" name="图形 2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9094" y="2452096"/>
            <a:ext cx="844149" cy="396233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68BFD90D-1160-864B-8AED-403850D3ADB5}"/>
              </a:ext>
            </a:extLst>
          </p:cNvPr>
          <p:cNvSpPr/>
          <p:nvPr userDrawn="1"/>
        </p:nvSpPr>
        <p:spPr>
          <a:xfrm>
            <a:off x="-7937" y="5086810"/>
            <a:ext cx="1733706" cy="1771190"/>
          </a:xfrm>
          <a:prstGeom prst="rect">
            <a:avLst/>
          </a:prstGeom>
          <a:blipFill dpi="0" rotWithShape="1">
            <a:blip r:embed="rId4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59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66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38F9-CCFB-4D8B-9122-31F7D0C5826D}" type="datetimeFigureOut">
              <a:rPr lang="zh-CN" altLang="en-US" smtClean="0"/>
              <a:t>2020/10/10</a:t>
            </a:fld>
            <a:endParaRPr lang="zh-CN" altLang="en-US"/>
          </a:p>
        </p:txBody>
      </p:sp>
      <p:sp>
        <p:nvSpPr>
          <p:cNvPr id="104866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2132-5E73-419A-89AA-058F58F40C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48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64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38F9-CCFB-4D8B-9122-31F7D0C5826D}" type="datetimeFigureOut">
              <a:rPr lang="zh-CN" altLang="en-US" smtClean="0"/>
              <a:t>2020/10/10</a:t>
            </a:fld>
            <a:endParaRPr lang="zh-CN" altLang="en-US"/>
          </a:p>
        </p:txBody>
      </p:sp>
      <p:sp>
        <p:nvSpPr>
          <p:cNvPr id="104865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2132-5E73-419A-89AA-058F58F40C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00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60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38F9-CCFB-4D8B-9122-31F7D0C5826D}" type="datetimeFigureOut">
              <a:rPr lang="zh-CN" altLang="en-US" smtClean="0"/>
              <a:t>2020/10/10</a:t>
            </a:fld>
            <a:endParaRPr lang="zh-CN" altLang="en-US"/>
          </a:p>
        </p:txBody>
      </p:sp>
      <p:sp>
        <p:nvSpPr>
          <p:cNvPr id="104860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2132-5E73-419A-89AA-058F58F40C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64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6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38F9-CCFB-4D8B-9122-31F7D0C5826D}" type="datetimeFigureOut">
              <a:rPr lang="zh-CN" altLang="en-US" smtClean="0"/>
              <a:t>2020/10/10</a:t>
            </a:fld>
            <a:endParaRPr lang="zh-CN" altLang="en-US"/>
          </a:p>
        </p:txBody>
      </p:sp>
      <p:sp>
        <p:nvSpPr>
          <p:cNvPr id="104866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2132-5E73-419A-89AA-058F58F40C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69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670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67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38F9-CCFB-4D8B-9122-31F7D0C5826D}" type="datetimeFigureOut">
              <a:rPr lang="zh-CN" altLang="en-US" smtClean="0"/>
              <a:t>2020/10/10</a:t>
            </a:fld>
            <a:endParaRPr lang="zh-CN" altLang="en-US"/>
          </a:p>
        </p:txBody>
      </p:sp>
      <p:sp>
        <p:nvSpPr>
          <p:cNvPr id="104867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7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2132-5E73-419A-89AA-058F58F40C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75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76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677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78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679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38F9-CCFB-4D8B-9122-31F7D0C5826D}" type="datetimeFigureOut">
              <a:rPr lang="zh-CN" altLang="en-US" smtClean="0"/>
              <a:t>2020/10/10</a:t>
            </a:fld>
            <a:endParaRPr lang="zh-CN" altLang="en-US"/>
          </a:p>
        </p:txBody>
      </p:sp>
      <p:sp>
        <p:nvSpPr>
          <p:cNvPr id="1048680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81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2132-5E73-419A-89AA-058F58F40C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4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38F9-CCFB-4D8B-9122-31F7D0C5826D}" type="datetimeFigureOut">
              <a:rPr lang="zh-CN" altLang="en-US" smtClean="0"/>
              <a:t>2020/10/10</a:t>
            </a:fld>
            <a:endParaRPr lang="zh-CN" altLang="en-US"/>
          </a:p>
        </p:txBody>
      </p:sp>
      <p:sp>
        <p:nvSpPr>
          <p:cNvPr id="104864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2132-5E73-419A-89AA-058F58F40C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38F9-CCFB-4D8B-9122-31F7D0C5826D}" type="datetimeFigureOut">
              <a:rPr lang="zh-CN" altLang="en-US" smtClean="0"/>
              <a:t>2020/10/10</a:t>
            </a:fld>
            <a:endParaRPr lang="zh-CN" altLang="en-US"/>
          </a:p>
        </p:txBody>
      </p:sp>
      <p:sp>
        <p:nvSpPr>
          <p:cNvPr id="104868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8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2132-5E73-419A-89AA-058F58F40C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86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687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8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38F9-CCFB-4D8B-9122-31F7D0C5826D}" type="datetimeFigureOut">
              <a:rPr lang="zh-CN" altLang="en-US" smtClean="0"/>
              <a:t>2020/10/10</a:t>
            </a:fld>
            <a:endParaRPr lang="zh-CN" altLang="en-US"/>
          </a:p>
        </p:txBody>
      </p:sp>
      <p:sp>
        <p:nvSpPr>
          <p:cNvPr id="104868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9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2132-5E73-419A-89AA-058F58F40C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5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65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5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38F9-CCFB-4D8B-9122-31F7D0C5826D}" type="datetimeFigureOut">
              <a:rPr lang="zh-CN" altLang="en-US" smtClean="0"/>
              <a:t>2020/10/10</a:t>
            </a:fld>
            <a:endParaRPr lang="zh-CN" altLang="en-US"/>
          </a:p>
        </p:txBody>
      </p:sp>
      <p:sp>
        <p:nvSpPr>
          <p:cNvPr id="104865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2132-5E73-419A-89AA-058F58F40C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A38F9-CCFB-4D8B-9122-31F7D0C5826D}" type="datetimeFigureOut">
              <a:rPr lang="zh-CN" altLang="en-US" smtClean="0"/>
              <a:t>2020/10/10</a:t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D2132-5E73-419A-89AA-058F58F40C0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48581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5B5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82" name="矩形: 圆角 6"/>
          <p:cNvSpPr/>
          <p:nvPr userDrawn="1"/>
        </p:nvSpPr>
        <p:spPr>
          <a:xfrm>
            <a:off x="442341" y="339805"/>
            <a:ext cx="11307317" cy="6200694"/>
          </a:xfrm>
          <a:prstGeom prst="roundRect">
            <a:avLst>
              <a:gd name="adj" fmla="val 5623"/>
            </a:avLst>
          </a:prstGeom>
          <a:solidFill>
            <a:srgbClr val="F0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83" name="矩形: 圆角 7"/>
          <p:cNvSpPr/>
          <p:nvPr userDrawn="1"/>
        </p:nvSpPr>
        <p:spPr>
          <a:xfrm>
            <a:off x="680172" y="552571"/>
            <a:ext cx="10831654" cy="5775162"/>
          </a:xfrm>
          <a:prstGeom prst="roundRect">
            <a:avLst>
              <a:gd name="adj" fmla="val 5623"/>
            </a:avLst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97152" name="图形 9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9793" y="5810129"/>
            <a:ext cx="838200" cy="9906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2EB76DDE-DED7-1B41-9BD7-44DE9E3CDD6D}"/>
              </a:ext>
            </a:extLst>
          </p:cNvPr>
          <p:cNvSpPr/>
          <p:nvPr userDrawn="1"/>
        </p:nvSpPr>
        <p:spPr>
          <a:xfrm>
            <a:off x="-7937" y="5086810"/>
            <a:ext cx="1733706" cy="1771190"/>
          </a:xfrm>
          <a:prstGeom prst="rect">
            <a:avLst/>
          </a:prstGeom>
          <a:blipFill dpi="0" rotWithShape="1">
            <a:blip r:embed="rId14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gif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文本框 2"/>
          <p:cNvSpPr txBox="1"/>
          <p:nvPr/>
        </p:nvSpPr>
        <p:spPr>
          <a:xfrm>
            <a:off x="2044640" y="1353422"/>
            <a:ext cx="6372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effectLst>
                  <a:glow rad="127000">
                    <a:schemeClr val="bg1"/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深圳市中小学数学微课案例设计评比参赛作品</a:t>
            </a:r>
          </a:p>
        </p:txBody>
      </p:sp>
      <p:sp>
        <p:nvSpPr>
          <p:cNvPr id="1048593" name="文本框 5"/>
          <p:cNvSpPr txBox="1"/>
          <p:nvPr/>
        </p:nvSpPr>
        <p:spPr>
          <a:xfrm>
            <a:off x="3227328" y="2441862"/>
            <a:ext cx="5724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solidFill>
                  <a:srgbClr val="C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跑道上的数学问题</a:t>
            </a:r>
          </a:p>
        </p:txBody>
      </p:sp>
      <p:sp>
        <p:nvSpPr>
          <p:cNvPr id="1048594" name="文本框 61"/>
          <p:cNvSpPr txBox="1"/>
          <p:nvPr/>
        </p:nvSpPr>
        <p:spPr>
          <a:xfrm>
            <a:off x="3116933" y="3429000"/>
            <a:ext cx="6024881" cy="39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effectLst>
                  <a:glow rad="127000">
                    <a:schemeClr val="bg1"/>
                  </a:glow>
                </a:effectLst>
                <a:latin typeface="方正卡通简体" panose="03000509000000000000" pitchFamily="65" charset="-122"/>
                <a:ea typeface="方正卡通简体" panose="03000509000000000000" pitchFamily="65" charset="-122"/>
              </a:rPr>
              <a:t>（北师大版六下第一单元“面的旋转”拓展与提升）</a:t>
            </a:r>
          </a:p>
        </p:txBody>
      </p:sp>
      <p:sp>
        <p:nvSpPr>
          <p:cNvPr id="1048595" name="文本框 71"/>
          <p:cNvSpPr txBox="1"/>
          <p:nvPr/>
        </p:nvSpPr>
        <p:spPr>
          <a:xfrm>
            <a:off x="3116933" y="4302501"/>
            <a:ext cx="5724644" cy="1151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effectLst>
                  <a:glow rad="127000">
                    <a:schemeClr val="bg1"/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主讲：深圳市***区***学校  姓  名</a:t>
            </a:r>
            <a:endParaRPr lang="en" altLang="zh-CN" sz="2000" dirty="0">
              <a:effectLst>
                <a:glow rad="127000">
                  <a:schemeClr val="bg1"/>
                </a:glo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" sz="2000" dirty="0">
                <a:effectLst>
                  <a:glow rad="127000">
                    <a:schemeClr val="bg1"/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指导</a:t>
            </a:r>
            <a:r>
              <a:rPr lang="zh-CN" altLang="en-US" sz="2000" dirty="0">
                <a:effectLst>
                  <a:glow rad="127000">
                    <a:schemeClr val="bg1"/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：深圳市***区***学校  姓  名     </a:t>
            </a:r>
            <a:endParaRPr lang="en-US" altLang="zh-CN" sz="2000" dirty="0">
              <a:effectLst>
                <a:glow rad="127000">
                  <a:schemeClr val="bg1"/>
                </a:glo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" sz="2000" dirty="0">
                <a:effectLst>
                  <a:glow rad="127000">
                    <a:schemeClr val="bg1"/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审</a:t>
            </a:r>
            <a:r>
              <a:rPr lang="zh-CN" altLang="en-US" sz="2000" dirty="0">
                <a:effectLst>
                  <a:glow rad="127000">
                    <a:schemeClr val="bg1"/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核：深圳市***学校       姓  名</a:t>
            </a:r>
            <a:endParaRPr lang="en" altLang="zh-CN" sz="2000" dirty="0">
              <a:effectLst>
                <a:glow rad="127000">
                  <a:schemeClr val="bg1"/>
                </a:glo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2097155" name="图形 30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4446" y="1249973"/>
            <a:ext cx="908944" cy="668562"/>
          </a:xfrm>
          <a:prstGeom prst="rect">
            <a:avLst/>
          </a:prstGeom>
        </p:spPr>
      </p:pic>
      <p:pic>
        <p:nvPicPr>
          <p:cNvPr id="2" name="图片 1" descr="文本&#10;&#10;描述已自动生成">
            <a:extLst>
              <a:ext uri="{FF2B5EF4-FFF2-40B4-BE49-F238E27FC236}">
                <a16:creationId xmlns:a16="http://schemas.microsoft.com/office/drawing/2014/main" id="{6522D71E-AE06-4210-9CA0-E64D35E52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1" y="145893"/>
            <a:ext cx="2667000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图片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94" y="499379"/>
            <a:ext cx="860864" cy="1016101"/>
          </a:xfrm>
          <a:prstGeom prst="rect">
            <a:avLst/>
          </a:prstGeom>
        </p:spPr>
      </p:pic>
      <p:grpSp>
        <p:nvGrpSpPr>
          <p:cNvPr id="32" name="组合 45"/>
          <p:cNvGrpSpPr/>
          <p:nvPr/>
        </p:nvGrpSpPr>
        <p:grpSpPr>
          <a:xfrm>
            <a:off x="1856637" y="664641"/>
            <a:ext cx="1701677" cy="1701677"/>
            <a:chOff x="1794292" y="1685576"/>
            <a:chExt cx="1701677" cy="1701677"/>
          </a:xfrm>
        </p:grpSpPr>
        <p:grpSp>
          <p:nvGrpSpPr>
            <p:cNvPr id="33" name="组合 11"/>
            <p:cNvGrpSpPr/>
            <p:nvPr/>
          </p:nvGrpSpPr>
          <p:grpSpPr>
            <a:xfrm>
              <a:off x="1905441" y="2421800"/>
              <a:ext cx="727710" cy="727710"/>
              <a:chOff x="3250" y="6121"/>
              <a:chExt cx="1146" cy="1146"/>
            </a:xfrm>
          </p:grpSpPr>
          <p:sp>
            <p:nvSpPr>
              <p:cNvPr id="1048611" name="椭圆 1"/>
              <p:cNvSpPr>
                <a:spLocks noChangeArrowheads="1"/>
              </p:cNvSpPr>
              <p:nvPr/>
            </p:nvSpPr>
            <p:spPr bwMode="auto">
              <a:xfrm>
                <a:off x="3250" y="6121"/>
                <a:ext cx="1146" cy="1146"/>
              </a:xfrm>
              <a:prstGeom prst="roundRect">
                <a:avLst/>
              </a:prstGeom>
              <a:solidFill>
                <a:srgbClr val="C5C979"/>
              </a:solidFill>
              <a:ln w="19050">
                <a:noFill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10101"/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endParaRPr>
              </a:p>
            </p:txBody>
          </p:sp>
          <p:sp>
            <p:nvSpPr>
              <p:cNvPr id="1048612" name="TextBox 32"/>
              <p:cNvSpPr txBox="1">
                <a:spLocks noChangeArrowheads="1"/>
              </p:cNvSpPr>
              <p:nvPr/>
            </p:nvSpPr>
            <p:spPr bwMode="auto">
              <a:xfrm>
                <a:off x="3398" y="6227"/>
                <a:ext cx="789" cy="9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仓耳羽辰体-谷力 W04" panose="02020400000000000000" pitchFamily="18" charset="-122"/>
                    <a:ea typeface="仓耳羽辰体-谷力 W04" panose="02020400000000000000" pitchFamily="18" charset="-122"/>
                  </a:rPr>
                  <a:t>01</a:t>
                </a:r>
              </a:p>
            </p:txBody>
          </p:sp>
        </p:grpSp>
        <p:pic>
          <p:nvPicPr>
            <p:cNvPr id="2097169" name="图片 2"/>
            <p:cNvPicPr>
              <a:picLocks noChangeAspect="1"/>
            </p:cNvPicPr>
            <p:nvPr/>
          </p:nvPicPr>
          <p:blipFill>
            <a:blip r:embed="rId4" cstate="screen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4292" y="1685576"/>
              <a:ext cx="1701677" cy="1701677"/>
            </a:xfrm>
            <a:prstGeom prst="rect">
              <a:avLst/>
            </a:prstGeom>
          </p:spPr>
        </p:pic>
      </p:grpSp>
      <p:grpSp>
        <p:nvGrpSpPr>
          <p:cNvPr id="34" name="组合 44"/>
          <p:cNvGrpSpPr/>
          <p:nvPr/>
        </p:nvGrpSpPr>
        <p:grpSpPr>
          <a:xfrm>
            <a:off x="4381373" y="659996"/>
            <a:ext cx="1701677" cy="1701677"/>
            <a:chOff x="4319028" y="1680931"/>
            <a:chExt cx="1701677" cy="1701677"/>
          </a:xfrm>
        </p:grpSpPr>
        <p:grpSp>
          <p:nvGrpSpPr>
            <p:cNvPr id="35" name="组合 34"/>
            <p:cNvGrpSpPr/>
            <p:nvPr/>
          </p:nvGrpSpPr>
          <p:grpSpPr>
            <a:xfrm>
              <a:off x="4429566" y="2421800"/>
              <a:ext cx="727710" cy="727710"/>
              <a:chOff x="11167" y="6123"/>
              <a:chExt cx="1146" cy="1146"/>
            </a:xfrm>
          </p:grpSpPr>
          <p:sp>
            <p:nvSpPr>
              <p:cNvPr id="1048613" name="椭圆 1"/>
              <p:cNvSpPr>
                <a:spLocks noChangeArrowheads="1"/>
              </p:cNvSpPr>
              <p:nvPr/>
            </p:nvSpPr>
            <p:spPr bwMode="auto">
              <a:xfrm>
                <a:off x="11167" y="6123"/>
                <a:ext cx="1146" cy="1146"/>
              </a:xfrm>
              <a:prstGeom prst="roundRect">
                <a:avLst/>
              </a:prstGeom>
              <a:solidFill>
                <a:srgbClr val="E2B3BD"/>
              </a:solidFill>
              <a:ln w="19050">
                <a:noFill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10101"/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endParaRPr>
              </a:p>
            </p:txBody>
          </p:sp>
          <p:sp>
            <p:nvSpPr>
              <p:cNvPr id="1048614" name="TextBox 32"/>
              <p:cNvSpPr txBox="1">
                <a:spLocks noChangeArrowheads="1"/>
              </p:cNvSpPr>
              <p:nvPr/>
            </p:nvSpPr>
            <p:spPr bwMode="auto">
              <a:xfrm>
                <a:off x="11266" y="6236"/>
                <a:ext cx="809" cy="9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仓耳羽辰体-谷力 W04" panose="02020400000000000000" pitchFamily="18" charset="-122"/>
                    <a:ea typeface="仓耳羽辰体-谷力 W04" panose="02020400000000000000" pitchFamily="18" charset="-122"/>
                  </a:rPr>
                  <a:t>02</a:t>
                </a:r>
              </a:p>
            </p:txBody>
          </p:sp>
        </p:grpSp>
        <p:pic>
          <p:nvPicPr>
            <p:cNvPr id="2097170" name="图片 40"/>
            <p:cNvPicPr>
              <a:picLocks noChangeAspect="1"/>
            </p:cNvPicPr>
            <p:nvPr/>
          </p:nvPicPr>
          <p:blipFill>
            <a:blip r:embed="rId4" cstate="screen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9028" y="1680931"/>
              <a:ext cx="1701677" cy="1701677"/>
            </a:xfrm>
            <a:prstGeom prst="rect">
              <a:avLst/>
            </a:prstGeom>
          </p:spPr>
        </p:pic>
      </p:grpSp>
      <p:grpSp>
        <p:nvGrpSpPr>
          <p:cNvPr id="36" name="组合 43"/>
          <p:cNvGrpSpPr/>
          <p:nvPr/>
        </p:nvGrpSpPr>
        <p:grpSpPr>
          <a:xfrm>
            <a:off x="6928364" y="699886"/>
            <a:ext cx="1701677" cy="1701677"/>
            <a:chOff x="6685832" y="1685576"/>
            <a:chExt cx="1701677" cy="1701677"/>
          </a:xfrm>
        </p:grpSpPr>
        <p:grpSp>
          <p:nvGrpSpPr>
            <p:cNvPr id="37" name="组合 20"/>
            <p:cNvGrpSpPr/>
            <p:nvPr/>
          </p:nvGrpSpPr>
          <p:grpSpPr>
            <a:xfrm>
              <a:off x="6824877" y="2421800"/>
              <a:ext cx="727710" cy="727710"/>
              <a:chOff x="3250" y="8751"/>
              <a:chExt cx="1146" cy="1146"/>
            </a:xfrm>
          </p:grpSpPr>
          <p:sp>
            <p:nvSpPr>
              <p:cNvPr id="1048615" name="椭圆 1"/>
              <p:cNvSpPr>
                <a:spLocks noChangeArrowheads="1"/>
              </p:cNvSpPr>
              <p:nvPr/>
            </p:nvSpPr>
            <p:spPr bwMode="auto">
              <a:xfrm>
                <a:off x="3250" y="8751"/>
                <a:ext cx="1146" cy="1146"/>
              </a:xfrm>
              <a:prstGeom prst="roundRect">
                <a:avLst/>
              </a:prstGeom>
              <a:solidFill>
                <a:srgbClr val="FFC869"/>
              </a:solidFill>
              <a:ln w="19050">
                <a:noFill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10101"/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endParaRPr>
              </a:p>
            </p:txBody>
          </p:sp>
          <p:sp>
            <p:nvSpPr>
              <p:cNvPr id="1048616" name="TextBox 32"/>
              <p:cNvSpPr txBox="1">
                <a:spLocks noChangeArrowheads="1"/>
              </p:cNvSpPr>
              <p:nvPr/>
            </p:nvSpPr>
            <p:spPr bwMode="auto">
              <a:xfrm>
                <a:off x="3349" y="8874"/>
                <a:ext cx="808" cy="9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仓耳羽辰体-谷力 W04" panose="02020400000000000000" pitchFamily="18" charset="-122"/>
                    <a:ea typeface="仓耳羽辰体-谷力 W04" panose="02020400000000000000" pitchFamily="18" charset="-122"/>
                  </a:rPr>
                  <a:t>03</a:t>
                </a:r>
              </a:p>
            </p:txBody>
          </p:sp>
        </p:grpSp>
        <p:pic>
          <p:nvPicPr>
            <p:cNvPr id="2097171" name="图片 41"/>
            <p:cNvPicPr>
              <a:picLocks noChangeAspect="1"/>
            </p:cNvPicPr>
            <p:nvPr/>
          </p:nvPicPr>
          <p:blipFill>
            <a:blip r:embed="rId4" cstate="screen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85832" y="1685576"/>
              <a:ext cx="1701677" cy="1701677"/>
            </a:xfrm>
            <a:prstGeom prst="rect">
              <a:avLst/>
            </a:prstGeom>
          </p:spPr>
        </p:pic>
      </p:grpSp>
      <p:grpSp>
        <p:nvGrpSpPr>
          <p:cNvPr id="38" name="组合 1"/>
          <p:cNvGrpSpPr/>
          <p:nvPr/>
        </p:nvGrpSpPr>
        <p:grpSpPr>
          <a:xfrm>
            <a:off x="9340953" y="666295"/>
            <a:ext cx="1701677" cy="1701677"/>
            <a:chOff x="9278608" y="1687230"/>
            <a:chExt cx="1701677" cy="1701677"/>
          </a:xfrm>
        </p:grpSpPr>
        <p:grpSp>
          <p:nvGrpSpPr>
            <p:cNvPr id="39" name="组合 27"/>
            <p:cNvGrpSpPr/>
            <p:nvPr/>
          </p:nvGrpSpPr>
          <p:grpSpPr>
            <a:xfrm>
              <a:off x="9449967" y="2493555"/>
              <a:ext cx="727710" cy="727710"/>
              <a:chOff x="11181" y="8751"/>
              <a:chExt cx="1146" cy="1146"/>
            </a:xfrm>
          </p:grpSpPr>
          <p:sp>
            <p:nvSpPr>
              <p:cNvPr id="1048617" name="椭圆 1"/>
              <p:cNvSpPr>
                <a:spLocks noChangeArrowheads="1"/>
              </p:cNvSpPr>
              <p:nvPr/>
            </p:nvSpPr>
            <p:spPr bwMode="auto">
              <a:xfrm>
                <a:off x="11181" y="8751"/>
                <a:ext cx="1146" cy="1146"/>
              </a:xfrm>
              <a:prstGeom prst="roundRect">
                <a:avLst/>
              </a:prstGeom>
              <a:solidFill>
                <a:srgbClr val="D9695D"/>
              </a:solidFill>
              <a:ln w="19050">
                <a:noFill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10101"/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endParaRPr>
              </a:p>
            </p:txBody>
          </p:sp>
          <p:sp>
            <p:nvSpPr>
              <p:cNvPr id="1048618" name="TextBox 32"/>
              <p:cNvSpPr txBox="1">
                <a:spLocks noChangeArrowheads="1"/>
              </p:cNvSpPr>
              <p:nvPr/>
            </p:nvSpPr>
            <p:spPr bwMode="auto">
              <a:xfrm>
                <a:off x="11280" y="8874"/>
                <a:ext cx="809" cy="9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仓耳羽辰体-谷力 W04" panose="02020400000000000000" pitchFamily="18" charset="-122"/>
                    <a:ea typeface="仓耳羽辰体-谷力 W04" panose="02020400000000000000" pitchFamily="18" charset="-122"/>
                  </a:rPr>
                  <a:t>04</a:t>
                </a:r>
              </a:p>
            </p:txBody>
          </p:sp>
        </p:grpSp>
        <p:pic>
          <p:nvPicPr>
            <p:cNvPr id="2097172" name="图片 42"/>
            <p:cNvPicPr>
              <a:picLocks noChangeAspect="1"/>
            </p:cNvPicPr>
            <p:nvPr/>
          </p:nvPicPr>
          <p:blipFill>
            <a:blip r:embed="rId4" cstate="screen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8608" y="1687230"/>
              <a:ext cx="1701677" cy="1701677"/>
            </a:xfrm>
            <a:prstGeom prst="rect">
              <a:avLst/>
            </a:prstGeom>
          </p:spPr>
        </p:pic>
      </p:grpSp>
      <p:pic>
        <p:nvPicPr>
          <p:cNvPr id="3" name="图片 2" descr="文本&#10;&#10;描述已自动生成">
            <a:extLst>
              <a:ext uri="{FF2B5EF4-FFF2-40B4-BE49-F238E27FC236}">
                <a16:creationId xmlns:a16="http://schemas.microsoft.com/office/drawing/2014/main" id="{33E26275-6EB0-4C54-9989-DF8C494AE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338" y="25230"/>
            <a:ext cx="1967874" cy="611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09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圆角矩形 1"/>
          <p:cNvSpPr/>
          <p:nvPr/>
        </p:nvSpPr>
        <p:spPr>
          <a:xfrm>
            <a:off x="2407529" y="2974209"/>
            <a:ext cx="7454442" cy="1237195"/>
          </a:xfrm>
          <a:prstGeom prst="roundRect">
            <a:avLst/>
          </a:prstGeom>
          <a:solidFill>
            <a:schemeClr val="accent6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48" name="组合 45"/>
          <p:cNvGrpSpPr/>
          <p:nvPr/>
        </p:nvGrpSpPr>
        <p:grpSpPr>
          <a:xfrm>
            <a:off x="2395906" y="1266223"/>
            <a:ext cx="7466065" cy="1425083"/>
            <a:chOff x="2343950" y="1767181"/>
            <a:chExt cx="7466065" cy="1425083"/>
          </a:xfrm>
        </p:grpSpPr>
        <p:pic>
          <p:nvPicPr>
            <p:cNvPr id="2097177" name="图形 3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66868" y="1949117"/>
              <a:ext cx="1243147" cy="1243147"/>
            </a:xfrm>
            <a:prstGeom prst="rect">
              <a:avLst/>
            </a:prstGeom>
          </p:spPr>
        </p:pic>
        <p:pic>
          <p:nvPicPr>
            <p:cNvPr id="2097178" name="图形 3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2647" y="1947697"/>
              <a:ext cx="1243147" cy="1243147"/>
            </a:xfrm>
            <a:prstGeom prst="rect">
              <a:avLst/>
            </a:prstGeom>
          </p:spPr>
        </p:pic>
        <p:pic>
          <p:nvPicPr>
            <p:cNvPr id="2097179" name="图形 3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1763" y="1939119"/>
              <a:ext cx="1243147" cy="1243147"/>
            </a:xfrm>
            <a:prstGeom prst="rect">
              <a:avLst/>
            </a:prstGeom>
          </p:spPr>
        </p:pic>
        <p:pic>
          <p:nvPicPr>
            <p:cNvPr id="2097180" name="图形 4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0678" y="1934723"/>
              <a:ext cx="1243147" cy="1243147"/>
            </a:xfrm>
            <a:prstGeom prst="rect">
              <a:avLst/>
            </a:prstGeom>
          </p:spPr>
        </p:pic>
        <p:pic>
          <p:nvPicPr>
            <p:cNvPr id="2097181" name="图形 4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5573" y="1924725"/>
              <a:ext cx="1243147" cy="1243147"/>
            </a:xfrm>
            <a:prstGeom prst="rect">
              <a:avLst/>
            </a:prstGeom>
          </p:spPr>
        </p:pic>
        <p:sp>
          <p:nvSpPr>
            <p:cNvPr id="1048633" name="标题 1"/>
            <p:cNvSpPr txBox="1"/>
            <p:nvPr/>
          </p:nvSpPr>
          <p:spPr>
            <a:xfrm>
              <a:off x="2343950" y="1789314"/>
              <a:ext cx="1210720" cy="132556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7200" b="1" dirty="0">
                  <a:solidFill>
                    <a:srgbClr val="163B72"/>
                  </a:solidFill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包图简圆体" panose="02010601030101010101" pitchFamily="2" charset="-122"/>
                  <a:ea typeface="包图简圆体" panose="02010601030101010101" pitchFamily="2" charset="-122"/>
                </a:rPr>
                <a:t>智</a:t>
              </a:r>
            </a:p>
          </p:txBody>
        </p:sp>
        <p:sp>
          <p:nvSpPr>
            <p:cNvPr id="1048634" name="标题 1"/>
            <p:cNvSpPr txBox="1"/>
            <p:nvPr/>
          </p:nvSpPr>
          <p:spPr>
            <a:xfrm>
              <a:off x="3913105" y="1781131"/>
              <a:ext cx="1210720" cy="132556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7200" b="1" dirty="0">
                  <a:solidFill>
                    <a:srgbClr val="163B72"/>
                  </a:solidFill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包图简圆体" panose="02010601030101010101" pitchFamily="2" charset="-122"/>
                  <a:ea typeface="包图简圆体" panose="02010601030101010101" pitchFamily="2" charset="-122"/>
                </a:rPr>
                <a:t>趣</a:t>
              </a:r>
            </a:p>
          </p:txBody>
        </p:sp>
        <p:sp>
          <p:nvSpPr>
            <p:cNvPr id="1048635" name="标题 1"/>
            <p:cNvSpPr txBox="1"/>
            <p:nvPr/>
          </p:nvSpPr>
          <p:spPr>
            <a:xfrm>
              <a:off x="5501044" y="1774777"/>
              <a:ext cx="1210720" cy="132556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7200" b="1" dirty="0">
                  <a:solidFill>
                    <a:srgbClr val="163B72"/>
                  </a:solidFill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包图简圆体" panose="02010601030101010101" pitchFamily="2" charset="-122"/>
                  <a:ea typeface="包图简圆体" panose="02010601030101010101" pitchFamily="2" charset="-122"/>
                </a:rPr>
                <a:t>·</a:t>
              </a:r>
              <a:endParaRPr lang="zh-CN" altLang="en-US" sz="7200" b="1" dirty="0">
                <a:solidFill>
                  <a:srgbClr val="163B72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包图简圆体" panose="02010601030101010101" pitchFamily="2" charset="-122"/>
                <a:ea typeface="包图简圆体" panose="02010601030101010101" pitchFamily="2" charset="-122"/>
              </a:endParaRPr>
            </a:p>
          </p:txBody>
        </p:sp>
        <p:sp>
          <p:nvSpPr>
            <p:cNvPr id="1048636" name="标题 1"/>
            <p:cNvSpPr txBox="1"/>
            <p:nvPr/>
          </p:nvSpPr>
          <p:spPr>
            <a:xfrm>
              <a:off x="7046536" y="1768609"/>
              <a:ext cx="1210720" cy="132556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7200" b="1" dirty="0">
                  <a:solidFill>
                    <a:srgbClr val="163B72"/>
                  </a:solidFill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包图简圆体" panose="02010601030101010101" pitchFamily="2" charset="-122"/>
                  <a:ea typeface="包图简圆体" panose="02010601030101010101" pitchFamily="2" charset="-122"/>
                </a:rPr>
                <a:t>融</a:t>
              </a:r>
            </a:p>
          </p:txBody>
        </p:sp>
        <p:sp>
          <p:nvSpPr>
            <p:cNvPr id="1048637" name="标题 1"/>
            <p:cNvSpPr txBox="1"/>
            <p:nvPr/>
          </p:nvSpPr>
          <p:spPr>
            <a:xfrm>
              <a:off x="8519683" y="1767181"/>
              <a:ext cx="1210720" cy="132556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7200" b="1" dirty="0">
                  <a:solidFill>
                    <a:srgbClr val="163B72"/>
                  </a:solidFill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包图简圆体" panose="02010601030101010101" pitchFamily="2" charset="-122"/>
                  <a:ea typeface="包图简圆体" panose="02010601030101010101" pitchFamily="2" charset="-122"/>
                </a:rPr>
                <a:t>通</a:t>
              </a:r>
            </a:p>
          </p:txBody>
        </p:sp>
      </p:grpSp>
      <p:sp>
        <p:nvSpPr>
          <p:cNvPr id="1048638" name="标题 1"/>
          <p:cNvSpPr txBox="1"/>
          <p:nvPr/>
        </p:nvSpPr>
        <p:spPr>
          <a:xfrm>
            <a:off x="2548479" y="2779830"/>
            <a:ext cx="586142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kumimoji="1" lang="zh-CN" altLang="en-US" sz="2400" b="1" dirty="0">
                <a:solidFill>
                  <a:srgbClr val="163B72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深圳市***教师工作室（或写学校、姓名）</a:t>
            </a:r>
            <a:endParaRPr kumimoji="1" lang="en-US" altLang="zh-CN" sz="2400" b="1" dirty="0">
              <a:solidFill>
                <a:srgbClr val="163B72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kumimoji="1" lang="zh-CN" altLang="en-US" sz="2400" b="1" dirty="0">
                <a:solidFill>
                  <a:srgbClr val="163B72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深圳市数学学会微课大赛组委会</a:t>
            </a:r>
          </a:p>
        </p:txBody>
      </p:sp>
      <p:grpSp>
        <p:nvGrpSpPr>
          <p:cNvPr id="49" name="组合 13"/>
          <p:cNvGrpSpPr/>
          <p:nvPr/>
        </p:nvGrpSpPr>
        <p:grpSpPr>
          <a:xfrm>
            <a:off x="2111086" y="4770832"/>
            <a:ext cx="8197702" cy="1510160"/>
            <a:chOff x="1584657" y="4312606"/>
            <a:chExt cx="9083444" cy="1860026"/>
          </a:xfrm>
        </p:grpSpPr>
        <p:pic>
          <p:nvPicPr>
            <p:cNvPr id="2097182" name="图片 1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584657" y="4312606"/>
              <a:ext cx="9083444" cy="1860026"/>
            </a:xfrm>
            <a:prstGeom prst="rect">
              <a:avLst/>
            </a:prstGeom>
          </p:spPr>
        </p:pic>
        <p:cxnSp>
          <p:nvCxnSpPr>
            <p:cNvPr id="3145728" name="直接连接符 34"/>
            <p:cNvCxnSpPr>
              <a:cxnSpLocks/>
            </p:cNvCxnSpPr>
            <p:nvPr/>
          </p:nvCxnSpPr>
          <p:spPr>
            <a:xfrm>
              <a:off x="5688349" y="5483425"/>
              <a:ext cx="405871" cy="0"/>
            </a:xfrm>
            <a:prstGeom prst="line">
              <a:avLst/>
            </a:prstGeom>
            <a:noFill/>
            <a:ln w="1587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45729" name="直接连接符 35"/>
            <p:cNvCxnSpPr>
              <a:cxnSpLocks/>
            </p:cNvCxnSpPr>
            <p:nvPr/>
          </p:nvCxnSpPr>
          <p:spPr>
            <a:xfrm>
              <a:off x="6635892" y="5472871"/>
              <a:ext cx="284271" cy="0"/>
            </a:xfrm>
            <a:prstGeom prst="line">
              <a:avLst/>
            </a:prstGeom>
            <a:noFill/>
            <a:ln w="1587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45730" name="直接连接符 36"/>
            <p:cNvCxnSpPr>
              <a:cxnSpLocks/>
            </p:cNvCxnSpPr>
            <p:nvPr/>
          </p:nvCxnSpPr>
          <p:spPr>
            <a:xfrm>
              <a:off x="7468473" y="5472871"/>
              <a:ext cx="437742" cy="0"/>
            </a:xfrm>
            <a:prstGeom prst="line">
              <a:avLst/>
            </a:prstGeom>
            <a:noFill/>
            <a:ln w="1587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45731" name="直接连接符 37"/>
            <p:cNvCxnSpPr>
              <a:cxnSpLocks/>
            </p:cNvCxnSpPr>
            <p:nvPr/>
          </p:nvCxnSpPr>
          <p:spPr>
            <a:xfrm>
              <a:off x="8347997" y="5472871"/>
              <a:ext cx="437742" cy="0"/>
            </a:xfrm>
            <a:prstGeom prst="line">
              <a:avLst/>
            </a:prstGeom>
            <a:noFill/>
            <a:ln w="1587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45732" name="直接连接符 38"/>
            <p:cNvCxnSpPr>
              <a:cxnSpLocks/>
            </p:cNvCxnSpPr>
            <p:nvPr/>
          </p:nvCxnSpPr>
          <p:spPr>
            <a:xfrm>
              <a:off x="9292661" y="5490678"/>
              <a:ext cx="517354" cy="0"/>
            </a:xfrm>
            <a:prstGeom prst="line">
              <a:avLst/>
            </a:prstGeom>
            <a:noFill/>
            <a:ln w="1587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048639" name="文本框 20"/>
          <p:cNvSpPr txBox="1"/>
          <p:nvPr/>
        </p:nvSpPr>
        <p:spPr>
          <a:xfrm>
            <a:off x="8392641" y="3389944"/>
            <a:ext cx="1402081" cy="447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163B72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ntinghei SC Demibold" panose="02000000000000000000" pitchFamily="2" charset="-122"/>
                <a:ea typeface="Lantinghei SC Demibold" panose="02000000000000000000" pitchFamily="2" charset="-122"/>
                <a:cs typeface="Yuppy SC" panose="020F0603040207020204" pitchFamily="34" charset="-122"/>
              </a:rPr>
              <a:t>联合出品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D1255CC-6ED1-D64D-804B-80BB77D301AB}"/>
              </a:ext>
            </a:extLst>
          </p:cNvPr>
          <p:cNvSpPr/>
          <p:nvPr/>
        </p:nvSpPr>
        <p:spPr>
          <a:xfrm>
            <a:off x="2135787" y="4365406"/>
            <a:ext cx="80073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zh-CN" altLang="en-US" sz="2000" dirty="0">
                <a:solidFill>
                  <a:srgbClr val="163B72"/>
                </a:solidFill>
                <a:latin typeface="KaiTi" panose="02010609060101010101" pitchFamily="49" charset="-122"/>
                <a:ea typeface="KaiTi" panose="02010609060101010101" pitchFamily="49" charset="-122"/>
                <a:cs typeface="Yuppy SC" panose="020F0603040207020204" pitchFamily="34" charset="-122"/>
              </a:rPr>
              <a:t>感谢***学校***老师提供资源、感谢***学校***同学参与本节课录制</a:t>
            </a:r>
            <a:endParaRPr kumimoji="1" lang="en-US" altLang="zh-CN" sz="2000" dirty="0">
              <a:solidFill>
                <a:srgbClr val="163B72"/>
              </a:solidFill>
              <a:latin typeface="KaiTi" panose="02010609060101010101" pitchFamily="49" charset="-122"/>
              <a:ea typeface="KaiTi" panose="02010609060101010101" pitchFamily="49" charset="-122"/>
              <a:cs typeface="Yuppy SC" panose="020F0603040207020204" pitchFamily="34" charset="-122"/>
            </a:endParaRPr>
          </a:p>
        </p:txBody>
      </p:sp>
      <p:pic>
        <p:nvPicPr>
          <p:cNvPr id="5" name="图片 4" descr="文本&#10;&#10;描述已自动生成">
            <a:extLst>
              <a:ext uri="{FF2B5EF4-FFF2-40B4-BE49-F238E27FC236}">
                <a16:creationId xmlns:a16="http://schemas.microsoft.com/office/drawing/2014/main" id="{EA5564C2-3680-49D0-BEB3-A387E9D187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546" y="118531"/>
            <a:ext cx="2667000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60689" y="705138"/>
            <a:ext cx="3505369" cy="3410626"/>
            <a:chOff x="2008419" y="164225"/>
            <a:chExt cx="3505369" cy="3410626"/>
          </a:xfrm>
        </p:grpSpPr>
        <p:pic>
          <p:nvPicPr>
            <p:cNvPr id="12" name="图片 2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008419" y="164225"/>
              <a:ext cx="3505369" cy="3410626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2262058" y="1690179"/>
              <a:ext cx="1499046" cy="1458530"/>
              <a:chOff x="2262058" y="1690179"/>
              <a:chExt cx="1499046" cy="1458530"/>
            </a:xfrm>
          </p:grpSpPr>
          <p:sp>
            <p:nvSpPr>
              <p:cNvPr id="13" name="椭圆 1"/>
              <p:cNvSpPr>
                <a:spLocks noChangeArrowheads="1"/>
              </p:cNvSpPr>
              <p:nvPr/>
            </p:nvSpPr>
            <p:spPr bwMode="auto">
              <a:xfrm>
                <a:off x="2262058" y="1690179"/>
                <a:ext cx="1499046" cy="1458530"/>
              </a:xfrm>
              <a:prstGeom prst="roundRect">
                <a:avLst/>
              </a:prstGeom>
              <a:solidFill>
                <a:srgbClr val="C5C979"/>
              </a:solidFill>
              <a:ln w="19050">
                <a:noFill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10101"/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endParaRPr>
              </a:p>
            </p:txBody>
          </p:sp>
          <p:sp>
            <p:nvSpPr>
              <p:cNvPr id="14" name="TextBox 32"/>
              <p:cNvSpPr txBox="1">
                <a:spLocks noChangeArrowheads="1"/>
              </p:cNvSpPr>
              <p:nvPr/>
            </p:nvSpPr>
            <p:spPr bwMode="auto">
              <a:xfrm>
                <a:off x="2468178" y="1837613"/>
                <a:ext cx="1159292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7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仓耳羽辰体-谷力 W04" panose="02020400000000000000" pitchFamily="18" charset="-122"/>
                    <a:ea typeface="仓耳羽辰体-谷力 W04" panose="02020400000000000000" pitchFamily="18" charset="-122"/>
                  </a:rPr>
                  <a:t>01</a:t>
                </a:r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>
            <a:off x="4419615" y="2617602"/>
            <a:ext cx="4544426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魂27号-布丁体" panose="00000500000000000000" pitchFamily="2" charset="-122"/>
                <a:ea typeface="字魂27号-布丁体" panose="00000500000000000000" pitchFamily="2" charset="-122"/>
              </a:defRPr>
            </a:lvl1pPr>
          </a:lstStyle>
          <a:p>
            <a:r>
              <a:rPr lang="zh-CN" altLang="en-US" sz="8000" dirty="0"/>
              <a:t>旧知梳理</a:t>
            </a:r>
          </a:p>
        </p:txBody>
      </p:sp>
      <p:pic>
        <p:nvPicPr>
          <p:cNvPr id="3" name="图片 2" descr="文本&#10;&#10;描述已自动生成">
            <a:extLst>
              <a:ext uri="{FF2B5EF4-FFF2-40B4-BE49-F238E27FC236}">
                <a16:creationId xmlns:a16="http://schemas.microsoft.com/office/drawing/2014/main" id="{1DC673CC-B581-4B8E-A1BF-FDF1455A68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546" y="118531"/>
            <a:ext cx="266700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69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804E97C-C44D-6F49-8223-073CD36E98EE}"/>
              </a:ext>
            </a:extLst>
          </p:cNvPr>
          <p:cNvSpPr txBox="1"/>
          <p:nvPr/>
        </p:nvSpPr>
        <p:spPr>
          <a:xfrm>
            <a:off x="1692998" y="912872"/>
            <a:ext cx="27318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比例尺的本质</a:t>
            </a:r>
          </a:p>
        </p:txBody>
      </p:sp>
      <p:grpSp>
        <p:nvGrpSpPr>
          <p:cNvPr id="3" name="组合 44">
            <a:extLst>
              <a:ext uri="{FF2B5EF4-FFF2-40B4-BE49-F238E27FC236}">
                <a16:creationId xmlns:a16="http://schemas.microsoft.com/office/drawing/2014/main" id="{486C2843-74AD-DC47-8C83-704D4567DBA2}"/>
              </a:ext>
            </a:extLst>
          </p:cNvPr>
          <p:cNvGrpSpPr/>
          <p:nvPr/>
        </p:nvGrpSpPr>
        <p:grpSpPr>
          <a:xfrm>
            <a:off x="610698" y="266501"/>
            <a:ext cx="1562100" cy="1466850"/>
            <a:chOff x="4319028" y="1680931"/>
            <a:chExt cx="1701677" cy="1701677"/>
          </a:xfrm>
        </p:grpSpPr>
        <p:grpSp>
          <p:nvGrpSpPr>
            <p:cNvPr id="4" name="组合 129">
              <a:extLst>
                <a:ext uri="{FF2B5EF4-FFF2-40B4-BE49-F238E27FC236}">
                  <a16:creationId xmlns:a16="http://schemas.microsoft.com/office/drawing/2014/main" id="{3B630599-3EE3-3140-9BE1-334954947B35}"/>
                </a:ext>
              </a:extLst>
            </p:cNvPr>
            <p:cNvGrpSpPr/>
            <p:nvPr/>
          </p:nvGrpSpPr>
          <p:grpSpPr>
            <a:xfrm>
              <a:off x="4429566" y="2421800"/>
              <a:ext cx="727710" cy="727710"/>
              <a:chOff x="11167" y="6123"/>
              <a:chExt cx="1146" cy="1146"/>
            </a:xfrm>
          </p:grpSpPr>
          <p:sp>
            <p:nvSpPr>
              <p:cNvPr id="6" name="椭圆 1">
                <a:extLst>
                  <a:ext uri="{FF2B5EF4-FFF2-40B4-BE49-F238E27FC236}">
                    <a16:creationId xmlns:a16="http://schemas.microsoft.com/office/drawing/2014/main" id="{05A2C912-2A92-C34E-BC35-7D5123F06B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7" y="6123"/>
                <a:ext cx="1146" cy="1146"/>
              </a:xfrm>
              <a:prstGeom prst="roundRect">
                <a:avLst/>
              </a:prstGeom>
              <a:solidFill>
                <a:srgbClr val="E2B3BD"/>
              </a:solidFill>
              <a:ln w="19050">
                <a:noFill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10101"/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endParaRPr>
              </a:p>
            </p:txBody>
          </p:sp>
          <p:sp>
            <p:nvSpPr>
              <p:cNvPr id="7" name="TextBox 32">
                <a:extLst>
                  <a:ext uri="{FF2B5EF4-FFF2-40B4-BE49-F238E27FC236}">
                    <a16:creationId xmlns:a16="http://schemas.microsoft.com/office/drawing/2014/main" id="{B18C06AB-2EA7-A345-AB38-601689E3BB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66" y="6236"/>
                <a:ext cx="809" cy="9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仓耳羽辰体-谷力 W04" panose="02020400000000000000" pitchFamily="18" charset="-122"/>
                    <a:ea typeface="仓耳羽辰体-谷力 W04" panose="02020400000000000000" pitchFamily="18" charset="-122"/>
                  </a:rPr>
                  <a:t>02</a:t>
                </a:r>
              </a:p>
            </p:txBody>
          </p:sp>
        </p:grpSp>
        <p:pic>
          <p:nvPicPr>
            <p:cNvPr id="5" name="图片 40">
              <a:extLst>
                <a:ext uri="{FF2B5EF4-FFF2-40B4-BE49-F238E27FC236}">
                  <a16:creationId xmlns:a16="http://schemas.microsoft.com/office/drawing/2014/main" id="{DF656FA4-4396-A841-87A8-FB4201490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319028" y="1680931"/>
              <a:ext cx="1701677" cy="1701677"/>
            </a:xfrm>
            <a:prstGeom prst="rect">
              <a:avLst/>
            </a:prstGeom>
          </p:spPr>
        </p:pic>
      </p:grpSp>
      <p:pic>
        <p:nvPicPr>
          <p:cNvPr id="9" name="图片 8" descr="图片包含 游戏机&#10;&#10;描述已自动生成">
            <a:extLst>
              <a:ext uri="{FF2B5EF4-FFF2-40B4-BE49-F238E27FC236}">
                <a16:creationId xmlns:a16="http://schemas.microsoft.com/office/drawing/2014/main" id="{F7026EE6-B5F5-8546-88EB-9F8D20972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562" y="3352800"/>
            <a:ext cx="1219200" cy="1828800"/>
          </a:xfrm>
          <a:prstGeom prst="rect">
            <a:avLst/>
          </a:prstGeom>
        </p:spPr>
      </p:pic>
      <p:pic>
        <p:nvPicPr>
          <p:cNvPr id="11" name="图片 10" descr="卡通人物&#10;&#10;描述已自动生成">
            <a:extLst>
              <a:ext uri="{FF2B5EF4-FFF2-40B4-BE49-F238E27FC236}">
                <a16:creationId xmlns:a16="http://schemas.microsoft.com/office/drawing/2014/main" id="{CC9CBD3A-D03D-BB4F-97ED-AC419F8664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36" y="3429000"/>
            <a:ext cx="1219200" cy="1828800"/>
          </a:xfrm>
          <a:prstGeom prst="rect">
            <a:avLst/>
          </a:prstGeom>
        </p:spPr>
      </p:pic>
      <p:pic>
        <p:nvPicPr>
          <p:cNvPr id="13" name="图片 12" descr="卡通人物&#10;&#10;描述已自动生成">
            <a:extLst>
              <a:ext uri="{FF2B5EF4-FFF2-40B4-BE49-F238E27FC236}">
                <a16:creationId xmlns:a16="http://schemas.microsoft.com/office/drawing/2014/main" id="{841E1B4A-6241-5747-9A5D-2DCA314065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074" y="3429000"/>
            <a:ext cx="1117600" cy="1752600"/>
          </a:xfrm>
          <a:prstGeom prst="rect">
            <a:avLst/>
          </a:prstGeom>
        </p:spPr>
      </p:pic>
      <p:pic>
        <p:nvPicPr>
          <p:cNvPr id="15" name="图片 14" descr="卡通人物&#10;&#10;描述已自动生成">
            <a:extLst>
              <a:ext uri="{FF2B5EF4-FFF2-40B4-BE49-F238E27FC236}">
                <a16:creationId xmlns:a16="http://schemas.microsoft.com/office/drawing/2014/main" id="{02BA5373-095E-7E4A-BC79-3CA15721BF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748" y="3429000"/>
            <a:ext cx="1219200" cy="1828800"/>
          </a:xfrm>
          <a:prstGeom prst="rect">
            <a:avLst/>
          </a:prstGeom>
        </p:spPr>
      </p:pic>
      <p:pic>
        <p:nvPicPr>
          <p:cNvPr id="10" name="图片 9" descr="文本&#10;&#10;描述已自动生成">
            <a:extLst>
              <a:ext uri="{FF2B5EF4-FFF2-40B4-BE49-F238E27FC236}">
                <a16:creationId xmlns:a16="http://schemas.microsoft.com/office/drawing/2014/main" id="{29FA929A-E4A3-4EEF-BDE5-E5EEF3FC56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338" y="25230"/>
            <a:ext cx="1967874" cy="61144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E3A89FA-8A5D-2B4F-8202-DA51F44B51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767" y="3352800"/>
            <a:ext cx="960765" cy="16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38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303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20">
            <a:extLst>
              <a:ext uri="{FF2B5EF4-FFF2-40B4-BE49-F238E27FC236}">
                <a16:creationId xmlns:a16="http://schemas.microsoft.com/office/drawing/2014/main" id="{105D12A1-6452-4749-B435-DD89A3232A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79283">
            <a:off x="7919673" y="2515372"/>
            <a:ext cx="3321661" cy="393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矩形 12">
            <a:extLst>
              <a:ext uri="{FF2B5EF4-FFF2-40B4-BE49-F238E27FC236}">
                <a16:creationId xmlns:a16="http://schemas.microsoft.com/office/drawing/2014/main" id="{2717157F-CEA6-4CC7-A99C-9553EEC9A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388" y="1503082"/>
            <a:ext cx="1030931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4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3400" dirty="0">
                <a:latin typeface="楷体" panose="02010609060101010101" pitchFamily="49" charset="-122"/>
                <a:ea typeface="楷体" panose="02010609060101010101" pitchFamily="49" charset="-122"/>
              </a:rPr>
              <a:t>淘气从家到学校实际距离是</a:t>
            </a:r>
            <a:r>
              <a:rPr lang="en-US" altLang="zh-CN" sz="3400" dirty="0">
                <a:latin typeface="楷体" panose="02010609060101010101" pitchFamily="49" charset="-122"/>
                <a:ea typeface="楷体" panose="02010609060101010101" pitchFamily="49" charset="-122"/>
              </a:rPr>
              <a:t>2km</a:t>
            </a:r>
            <a:r>
              <a:rPr lang="zh-CN" altLang="zh-CN" sz="3400" dirty="0">
                <a:latin typeface="楷体" panose="02010609060101010101" pitchFamily="49" charset="-122"/>
                <a:ea typeface="楷体" panose="02010609060101010101" pitchFamily="49" charset="-122"/>
              </a:rPr>
              <a:t>，在一幅图上量得这两地间的距离是</a:t>
            </a:r>
            <a:r>
              <a:rPr lang="en-US" altLang="zh-CN" sz="3400" dirty="0">
                <a:latin typeface="楷体" panose="02010609060101010101" pitchFamily="49" charset="-122"/>
                <a:ea typeface="楷体" panose="02010609060101010101" pitchFamily="49" charset="-122"/>
              </a:rPr>
              <a:t>20cm</a:t>
            </a:r>
            <a:r>
              <a:rPr lang="zh-CN" altLang="zh-CN" sz="3400" dirty="0">
                <a:latin typeface="楷体" panose="02010609060101010101" pitchFamily="49" charset="-122"/>
                <a:ea typeface="楷体" panose="02010609060101010101" pitchFamily="49" charset="-122"/>
              </a:rPr>
              <a:t>，这幅图的比例尺是多少？</a:t>
            </a:r>
            <a:endParaRPr lang="zh-CN" altLang="en-US" sz="34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009F53A-E794-454D-BA6A-E4FBA7CACCEF}"/>
              </a:ext>
            </a:extLst>
          </p:cNvPr>
          <p:cNvSpPr/>
          <p:nvPr/>
        </p:nvSpPr>
        <p:spPr>
          <a:xfrm>
            <a:off x="1993487" y="2957327"/>
            <a:ext cx="55060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zh-CN" altLang="en-US" sz="32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图上距离：实际距离</a:t>
            </a:r>
            <a:r>
              <a:rPr lang="en-US" altLang="zh-CN" sz="32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32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比例尺</a:t>
            </a:r>
            <a:endParaRPr lang="en-US" altLang="zh-CN" sz="32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9" name="组合 13">
            <a:extLst>
              <a:ext uri="{FF2B5EF4-FFF2-40B4-BE49-F238E27FC236}">
                <a16:creationId xmlns:a16="http://schemas.microsoft.com/office/drawing/2014/main" id="{5F82A298-2128-4806-BA7C-F141DA02C847}"/>
              </a:ext>
            </a:extLst>
          </p:cNvPr>
          <p:cNvGrpSpPr/>
          <p:nvPr/>
        </p:nvGrpSpPr>
        <p:grpSpPr>
          <a:xfrm>
            <a:off x="673459" y="166049"/>
            <a:ext cx="1465683" cy="1509599"/>
            <a:chOff x="830477" y="309041"/>
            <a:chExt cx="1701677" cy="1701677"/>
          </a:xfrm>
        </p:grpSpPr>
        <p:grpSp>
          <p:nvGrpSpPr>
            <p:cNvPr id="10" name="组合 11">
              <a:extLst>
                <a:ext uri="{FF2B5EF4-FFF2-40B4-BE49-F238E27FC236}">
                  <a16:creationId xmlns:a16="http://schemas.microsoft.com/office/drawing/2014/main" id="{4B2CE99E-E45B-4FCB-AE6D-CAB64EAF0518}"/>
                </a:ext>
              </a:extLst>
            </p:cNvPr>
            <p:cNvGrpSpPr/>
            <p:nvPr/>
          </p:nvGrpSpPr>
          <p:grpSpPr>
            <a:xfrm>
              <a:off x="941626" y="1045265"/>
              <a:ext cx="727710" cy="727710"/>
              <a:chOff x="3250" y="6121"/>
              <a:chExt cx="1146" cy="1146"/>
            </a:xfrm>
          </p:grpSpPr>
          <p:sp>
            <p:nvSpPr>
              <p:cNvPr id="12" name="椭圆 1">
                <a:extLst>
                  <a:ext uri="{FF2B5EF4-FFF2-40B4-BE49-F238E27FC236}">
                    <a16:creationId xmlns:a16="http://schemas.microsoft.com/office/drawing/2014/main" id="{75BB9805-92DC-4391-90A6-4F1E7D6F4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0" y="6121"/>
                <a:ext cx="1146" cy="1146"/>
              </a:xfrm>
              <a:prstGeom prst="roundRect">
                <a:avLst/>
              </a:prstGeom>
              <a:solidFill>
                <a:srgbClr val="C5C979"/>
              </a:solidFill>
              <a:ln w="19050">
                <a:noFill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10101"/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endParaRPr>
              </a:p>
            </p:txBody>
          </p:sp>
          <p:sp>
            <p:nvSpPr>
              <p:cNvPr id="13" name="TextBox 32">
                <a:extLst>
                  <a:ext uri="{FF2B5EF4-FFF2-40B4-BE49-F238E27FC236}">
                    <a16:creationId xmlns:a16="http://schemas.microsoft.com/office/drawing/2014/main" id="{C0665D40-0F74-498B-9877-66C32A5E5C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98" y="6227"/>
                <a:ext cx="789" cy="9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仓耳羽辰体-谷力 W04" panose="02020400000000000000" pitchFamily="18" charset="-122"/>
                    <a:ea typeface="仓耳羽辰体-谷力 W04" panose="02020400000000000000" pitchFamily="18" charset="-122"/>
                  </a:rPr>
                  <a:t>01</a:t>
                </a:r>
              </a:p>
            </p:txBody>
          </p:sp>
        </p:grpSp>
        <p:pic>
          <p:nvPicPr>
            <p:cNvPr id="11" name="图片 2">
              <a:extLst>
                <a:ext uri="{FF2B5EF4-FFF2-40B4-BE49-F238E27FC236}">
                  <a16:creationId xmlns:a16="http://schemas.microsoft.com/office/drawing/2014/main" id="{21DDC1CD-3735-4B16-A21E-C42563684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30477" y="309041"/>
              <a:ext cx="1701677" cy="1701677"/>
            </a:xfrm>
            <a:prstGeom prst="rect">
              <a:avLst/>
            </a:prstGeom>
          </p:spPr>
        </p:pic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A090F804-61B9-47F1-9F7D-6319D891A6A3}"/>
              </a:ext>
            </a:extLst>
          </p:cNvPr>
          <p:cNvSpPr txBox="1"/>
          <p:nvPr/>
        </p:nvSpPr>
        <p:spPr>
          <a:xfrm>
            <a:off x="1781898" y="878883"/>
            <a:ext cx="27318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比例尺的回顾</a:t>
            </a:r>
          </a:p>
        </p:txBody>
      </p:sp>
      <p:sp>
        <p:nvSpPr>
          <p:cNvPr id="20" name="文本框 7">
            <a:extLst>
              <a:ext uri="{FF2B5EF4-FFF2-40B4-BE49-F238E27FC236}">
                <a16:creationId xmlns:a16="http://schemas.microsoft.com/office/drawing/2014/main" id="{919561EC-C8CC-4DFA-A308-F221B730A78D}"/>
              </a:ext>
            </a:extLst>
          </p:cNvPr>
          <p:cNvSpPr txBox="1"/>
          <p:nvPr/>
        </p:nvSpPr>
        <p:spPr>
          <a:xfrm>
            <a:off x="8249957" y="3481302"/>
            <a:ext cx="2793496" cy="189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CN" altLang="en-US" sz="2400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单位要相同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；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一般要把比例尺写成</a:t>
            </a:r>
            <a:r>
              <a:rPr lang="zh-CN" altLang="en-US" sz="2400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前项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或</a:t>
            </a:r>
            <a:r>
              <a:rPr lang="zh-CN" altLang="en-US" sz="2400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后项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</a:t>
            </a:r>
            <a:r>
              <a:rPr lang="en-US" altLang="zh-CN" sz="2400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的形式。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1" name="Text Box 10">
            <a:extLst>
              <a:ext uri="{FF2B5EF4-FFF2-40B4-BE49-F238E27FC236}">
                <a16:creationId xmlns:a16="http://schemas.microsoft.com/office/drawing/2014/main" id="{0D20FA4A-D54E-4CAE-B7A4-02779934D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233" y="5020030"/>
            <a:ext cx="6326699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zh-CN" altLang="en-US" sz="32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答：这图的比例尺是</a:t>
            </a:r>
            <a:r>
              <a:rPr lang="en-US" altLang="zh-CN" sz="32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1:10000</a:t>
            </a:r>
            <a:r>
              <a:rPr lang="zh-CN" altLang="en-US" sz="32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CCCE4D6-9870-4D0E-99BD-3E6629534703}"/>
              </a:ext>
            </a:extLst>
          </p:cNvPr>
          <p:cNvSpPr/>
          <p:nvPr/>
        </p:nvSpPr>
        <p:spPr>
          <a:xfrm>
            <a:off x="2360624" y="4201740"/>
            <a:ext cx="48321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US" altLang="zh-CN" sz="32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20:</a:t>
            </a:r>
            <a:r>
              <a:rPr lang="zh-CN" altLang="en-US" sz="32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200000=1:10000</a:t>
            </a:r>
            <a:endParaRPr lang="zh-CN" altLang="en-US" sz="32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7935146-B253-4526-8ABE-26A3F62B5F14}"/>
              </a:ext>
            </a:extLst>
          </p:cNvPr>
          <p:cNvSpPr/>
          <p:nvPr/>
        </p:nvSpPr>
        <p:spPr>
          <a:xfrm>
            <a:off x="2339953" y="3575562"/>
            <a:ext cx="32576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US" altLang="zh-CN" sz="32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2km=200000cm</a:t>
            </a:r>
          </a:p>
        </p:txBody>
      </p:sp>
      <p:pic>
        <p:nvPicPr>
          <p:cNvPr id="4" name="图片 3" descr="文本&#10;&#10;描述已自动生成">
            <a:extLst>
              <a:ext uri="{FF2B5EF4-FFF2-40B4-BE49-F238E27FC236}">
                <a16:creationId xmlns:a16="http://schemas.microsoft.com/office/drawing/2014/main" id="{303D77C9-77A0-44D6-A201-B830860541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338" y="25230"/>
            <a:ext cx="1967874" cy="61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2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40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33097" y="214585"/>
            <a:ext cx="3365891" cy="3169766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251739" y="1594624"/>
            <a:ext cx="1439399" cy="1355528"/>
            <a:chOff x="11167" y="6123"/>
            <a:chExt cx="1146" cy="1146"/>
          </a:xfrm>
        </p:grpSpPr>
        <p:sp>
          <p:nvSpPr>
            <p:cNvPr id="7" name="椭圆 1"/>
            <p:cNvSpPr>
              <a:spLocks noChangeArrowheads="1"/>
            </p:cNvSpPr>
            <p:nvPr/>
          </p:nvSpPr>
          <p:spPr bwMode="auto">
            <a:xfrm>
              <a:off x="11167" y="6123"/>
              <a:ext cx="1146" cy="1146"/>
            </a:xfrm>
            <a:prstGeom prst="roundRect">
              <a:avLst/>
            </a:prstGeom>
            <a:solidFill>
              <a:srgbClr val="E2B3BD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10101"/>
                </a:solidFill>
                <a:effectLst/>
                <a:uLnTx/>
                <a:uFillTx/>
                <a:latin typeface="仓耳羽辰体-谷力 W04" panose="02020400000000000000" pitchFamily="18" charset="-122"/>
                <a:ea typeface="仓耳羽辰体-谷力 W04" panose="02020400000000000000" pitchFamily="18" charset="-122"/>
              </a:endParaRPr>
            </a:p>
          </p:txBody>
        </p:sp>
        <p:sp>
          <p:nvSpPr>
            <p:cNvPr id="8" name="TextBox 32"/>
            <p:cNvSpPr txBox="1">
              <a:spLocks noChangeArrowheads="1"/>
            </p:cNvSpPr>
            <p:nvPr/>
          </p:nvSpPr>
          <p:spPr bwMode="auto">
            <a:xfrm>
              <a:off x="11266" y="6236"/>
              <a:ext cx="857" cy="93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rPr>
                <a:t>02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546269" y="2492843"/>
            <a:ext cx="6703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魂27号-布丁体" panose="00000500000000000000" pitchFamily="2" charset="-122"/>
                <a:ea typeface="字魂27号-布丁体" panose="00000500000000000000" pitchFamily="2" charset="-122"/>
              </a:defRPr>
            </a:lvl1pPr>
          </a:lstStyle>
          <a:p>
            <a:r>
              <a:rPr lang="zh-CN" altLang="en-US" sz="7200" dirty="0"/>
              <a:t>新知探究</a:t>
            </a:r>
          </a:p>
        </p:txBody>
      </p:sp>
      <p:pic>
        <p:nvPicPr>
          <p:cNvPr id="4" name="图片 3" descr="文本&#10;&#10;描述已自动生成">
            <a:extLst>
              <a:ext uri="{FF2B5EF4-FFF2-40B4-BE49-F238E27FC236}">
                <a16:creationId xmlns:a16="http://schemas.microsoft.com/office/drawing/2014/main" id="{E656BC2E-687F-4DBA-B706-39CBB85BCF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338" y="25230"/>
            <a:ext cx="1967874" cy="61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0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47384" y="225921"/>
            <a:ext cx="3543214" cy="3479313"/>
            <a:chOff x="2040567" y="316073"/>
            <a:chExt cx="3543214" cy="3479313"/>
          </a:xfrm>
        </p:grpSpPr>
        <p:pic>
          <p:nvPicPr>
            <p:cNvPr id="12" name="图片 41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040567" y="316073"/>
              <a:ext cx="3543214" cy="3479313"/>
            </a:xfrm>
            <a:prstGeom prst="rect">
              <a:avLst/>
            </a:prstGeom>
          </p:spPr>
        </p:pic>
        <p:sp>
          <p:nvSpPr>
            <p:cNvPr id="13" name="椭圆 1"/>
            <p:cNvSpPr>
              <a:spLocks noChangeArrowheads="1"/>
            </p:cNvSpPr>
            <p:nvPr/>
          </p:nvSpPr>
          <p:spPr bwMode="auto">
            <a:xfrm>
              <a:off x="2330085" y="1821384"/>
              <a:ext cx="1515230" cy="1487903"/>
            </a:xfrm>
            <a:prstGeom prst="roundRect">
              <a:avLst/>
            </a:prstGeom>
            <a:solidFill>
              <a:srgbClr val="FFC869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10101"/>
                </a:solidFill>
                <a:effectLst/>
                <a:uLnTx/>
                <a:uFillTx/>
                <a:latin typeface="仓耳羽辰体-谷力 W04" panose="02020400000000000000" pitchFamily="18" charset="-122"/>
                <a:ea typeface="仓耳羽辰体-谷力 W04" panose="02020400000000000000" pitchFamily="18" charset="-122"/>
              </a:endParaRPr>
            </a:p>
          </p:txBody>
        </p:sp>
        <p:sp>
          <p:nvSpPr>
            <p:cNvPr id="14" name="TextBox 32"/>
            <p:cNvSpPr txBox="1">
              <a:spLocks noChangeArrowheads="1"/>
            </p:cNvSpPr>
            <p:nvPr/>
          </p:nvSpPr>
          <p:spPr bwMode="auto">
            <a:xfrm>
              <a:off x="2460982" y="1981080"/>
              <a:ext cx="1159292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rPr>
                <a:t>03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383823" y="2712925"/>
            <a:ext cx="5056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魂27号-布丁体" panose="00000500000000000000" pitchFamily="2" charset="-122"/>
                <a:ea typeface="字魂27号-布丁体" panose="00000500000000000000" pitchFamily="2" charset="-122"/>
              </a:defRPr>
            </a:lvl1pPr>
          </a:lstStyle>
          <a:p>
            <a:r>
              <a:rPr lang="zh-CN" altLang="en-US" sz="7200" dirty="0"/>
              <a:t>拓展提升</a:t>
            </a:r>
          </a:p>
        </p:txBody>
      </p:sp>
      <p:pic>
        <p:nvPicPr>
          <p:cNvPr id="4" name="图片 3" descr="文本&#10;&#10;描述已自动生成">
            <a:extLst>
              <a:ext uri="{FF2B5EF4-FFF2-40B4-BE49-F238E27FC236}">
                <a16:creationId xmlns:a16="http://schemas.microsoft.com/office/drawing/2014/main" id="{0BE5D918-9E5C-4C03-B6C8-C4949B480A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338" y="25230"/>
            <a:ext cx="1967874" cy="61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1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3">
            <a:extLst>
              <a:ext uri="{FF2B5EF4-FFF2-40B4-BE49-F238E27FC236}">
                <a16:creationId xmlns:a16="http://schemas.microsoft.com/office/drawing/2014/main" id="{C71D465F-E4F7-6349-8E97-B83E92C5C64A}"/>
              </a:ext>
            </a:extLst>
          </p:cNvPr>
          <p:cNvGrpSpPr/>
          <p:nvPr/>
        </p:nvGrpSpPr>
        <p:grpSpPr>
          <a:xfrm>
            <a:off x="656773" y="212869"/>
            <a:ext cx="1509957" cy="1496662"/>
            <a:chOff x="6685832" y="1685576"/>
            <a:chExt cx="1701677" cy="1701677"/>
          </a:xfrm>
        </p:grpSpPr>
        <p:grpSp>
          <p:nvGrpSpPr>
            <p:cNvPr id="3" name="组合 20">
              <a:extLst>
                <a:ext uri="{FF2B5EF4-FFF2-40B4-BE49-F238E27FC236}">
                  <a16:creationId xmlns:a16="http://schemas.microsoft.com/office/drawing/2014/main" id="{DF8AD862-F6FA-A24B-8C7D-8E91A9BCD652}"/>
                </a:ext>
              </a:extLst>
            </p:cNvPr>
            <p:cNvGrpSpPr/>
            <p:nvPr/>
          </p:nvGrpSpPr>
          <p:grpSpPr>
            <a:xfrm>
              <a:off x="6824877" y="2421800"/>
              <a:ext cx="727710" cy="727710"/>
              <a:chOff x="3250" y="8751"/>
              <a:chExt cx="1146" cy="1146"/>
            </a:xfrm>
          </p:grpSpPr>
          <p:sp>
            <p:nvSpPr>
              <p:cNvPr id="5" name="椭圆 1">
                <a:extLst>
                  <a:ext uri="{FF2B5EF4-FFF2-40B4-BE49-F238E27FC236}">
                    <a16:creationId xmlns:a16="http://schemas.microsoft.com/office/drawing/2014/main" id="{434A5F3B-A4BA-4F42-8D3C-CC045A70F5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0" y="8751"/>
                <a:ext cx="1146" cy="1146"/>
              </a:xfrm>
              <a:prstGeom prst="roundRect">
                <a:avLst/>
              </a:prstGeom>
              <a:solidFill>
                <a:srgbClr val="FFC869"/>
              </a:solidFill>
              <a:ln w="19050">
                <a:noFill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10101"/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endParaRPr>
              </a:p>
            </p:txBody>
          </p:sp>
          <p:sp>
            <p:nvSpPr>
              <p:cNvPr id="6" name="TextBox 32">
                <a:extLst>
                  <a:ext uri="{FF2B5EF4-FFF2-40B4-BE49-F238E27FC236}">
                    <a16:creationId xmlns:a16="http://schemas.microsoft.com/office/drawing/2014/main" id="{2F119EC2-6A02-0548-83A5-E5CE7088B0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49" y="8874"/>
                <a:ext cx="808" cy="9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仓耳羽辰体-谷力 W04" panose="02020400000000000000" pitchFamily="18" charset="-122"/>
                    <a:ea typeface="仓耳羽辰体-谷力 W04" panose="02020400000000000000" pitchFamily="18" charset="-122"/>
                  </a:rPr>
                  <a:t>03</a:t>
                </a:r>
              </a:p>
            </p:txBody>
          </p:sp>
        </p:grpSp>
        <p:pic>
          <p:nvPicPr>
            <p:cNvPr id="4" name="图片 41">
              <a:extLst>
                <a:ext uri="{FF2B5EF4-FFF2-40B4-BE49-F238E27FC236}">
                  <a16:creationId xmlns:a16="http://schemas.microsoft.com/office/drawing/2014/main" id="{B8AE29C3-4D77-024C-A50A-00363E1AC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685832" y="1685576"/>
              <a:ext cx="1701677" cy="1701677"/>
            </a:xfrm>
            <a:prstGeom prst="rect">
              <a:avLst/>
            </a:prstGeom>
          </p:spPr>
        </p:pic>
      </p:grpSp>
      <p:sp>
        <p:nvSpPr>
          <p:cNvPr id="7" name="文本框 8">
            <a:extLst>
              <a:ext uri="{FF2B5EF4-FFF2-40B4-BE49-F238E27FC236}">
                <a16:creationId xmlns:a16="http://schemas.microsoft.com/office/drawing/2014/main" id="{7B37A772-8CF2-3843-A9C2-59A0E62F107D}"/>
              </a:ext>
            </a:extLst>
          </p:cNvPr>
          <p:cNvSpPr txBox="1"/>
          <p:nvPr/>
        </p:nvSpPr>
        <p:spPr>
          <a:xfrm>
            <a:off x="1896580" y="927670"/>
            <a:ext cx="27318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魂27号-布丁体" panose="00000500000000000000" pitchFamily="2" charset="-122"/>
                <a:ea typeface="字魂27号-布丁体" panose="00000500000000000000" pitchFamily="2" charset="-122"/>
              </a:defRPr>
            </a:lvl1pPr>
          </a:lstStyle>
          <a:p>
            <a:r>
              <a:rPr lang="zh-CN" altLang="en-US" dirty="0"/>
              <a:t>比例尺的应用</a:t>
            </a:r>
          </a:p>
        </p:txBody>
      </p:sp>
      <p:pic>
        <p:nvPicPr>
          <p:cNvPr id="11" name="图片 10" descr="文本&#10;&#10;描述已自动生成">
            <a:extLst>
              <a:ext uri="{FF2B5EF4-FFF2-40B4-BE49-F238E27FC236}">
                <a16:creationId xmlns:a16="http://schemas.microsoft.com/office/drawing/2014/main" id="{4F085139-4D66-4684-8989-2FEA79141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338" y="25230"/>
            <a:ext cx="1967874" cy="61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07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2D3E95-76EB-0740-B0EC-ADF46A13B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5802"/>
            <a:ext cx="10515600" cy="78364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>
                <a:solidFill>
                  <a:srgbClr val="7030A0"/>
                </a:solidFill>
                <a:latin typeface="Yuanti SC" panose="02010600040101010101" pitchFamily="2" charset="-122"/>
                <a:ea typeface="Yuanti SC" panose="02010600040101010101" pitchFamily="2" charset="-122"/>
                <a:cs typeface="Yuppy SC" panose="020F0603040207020204" pitchFamily="34" charset="-122"/>
              </a:rPr>
              <a:t>我们请绘画高手特制的人物形象，请仅在微课制作时使用：两个大人是老师的形象。四个小朋友，由左至右分别是小智、小趣、小融、小通。</a:t>
            </a:r>
            <a:br>
              <a:rPr kumimoji="1" lang="zh-CN" altLang="en-US" sz="2400" dirty="0">
                <a:solidFill>
                  <a:srgbClr val="7030A0"/>
                </a:solidFill>
                <a:latin typeface="Yuanti SC" panose="02010600040101010101" pitchFamily="2" charset="-122"/>
                <a:ea typeface="Yuanti SC" panose="02010600040101010101" pitchFamily="2" charset="-122"/>
                <a:cs typeface="Yuppy SC" panose="020F0603040207020204" pitchFamily="34" charset="-122"/>
              </a:rPr>
            </a:br>
            <a:endParaRPr kumimoji="1" lang="zh-CN" altLang="en-US" sz="2400" dirty="0">
              <a:solidFill>
                <a:srgbClr val="7030A0"/>
              </a:solidFill>
              <a:latin typeface="Yuanti SC" panose="02010600040101010101" pitchFamily="2" charset="-122"/>
              <a:ea typeface="Yuanti SC" panose="02010600040101010101" pitchFamily="2" charset="-122"/>
              <a:cs typeface="Yuppy SC" panose="020F0603040207020204" pitchFamily="34" charset="-122"/>
            </a:endParaRPr>
          </a:p>
        </p:txBody>
      </p:sp>
      <p:pic>
        <p:nvPicPr>
          <p:cNvPr id="7" name="图片 6" descr="卡通人物&#10;&#10;描述已自动生成">
            <a:extLst>
              <a:ext uri="{FF2B5EF4-FFF2-40B4-BE49-F238E27FC236}">
                <a16:creationId xmlns:a16="http://schemas.microsoft.com/office/drawing/2014/main" id="{17B8BD68-FF95-F243-9CEA-870F36075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71" y="2399462"/>
            <a:ext cx="2153357" cy="3777499"/>
          </a:xfrm>
          <a:prstGeom prst="rect">
            <a:avLst/>
          </a:prstGeom>
        </p:spPr>
      </p:pic>
      <p:pic>
        <p:nvPicPr>
          <p:cNvPr id="9" name="图片 8" descr="图片包含 站, 风筝, 体育, 男人&#10;&#10;描述已自动生成">
            <a:extLst>
              <a:ext uri="{FF2B5EF4-FFF2-40B4-BE49-F238E27FC236}">
                <a16:creationId xmlns:a16="http://schemas.microsoft.com/office/drawing/2014/main" id="{720ADE13-5D9F-7D43-A33A-859984F939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8" t="15254" r="6045" b="12998"/>
          <a:stretch/>
        </p:blipFill>
        <p:spPr>
          <a:xfrm>
            <a:off x="3155683" y="2625467"/>
            <a:ext cx="2155065" cy="332548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F2335A1-8105-8347-B9E5-F33915550B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5577" t="28815" r="29601" b="22279"/>
          <a:stretch/>
        </p:blipFill>
        <p:spPr>
          <a:xfrm>
            <a:off x="6924070" y="3429000"/>
            <a:ext cx="1512540" cy="232513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80BC729-846C-0E4F-B437-5D9C2F46528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0661" t="26740" r="32883" b="17782"/>
          <a:stretch/>
        </p:blipFill>
        <p:spPr>
          <a:xfrm>
            <a:off x="5367260" y="3365505"/>
            <a:ext cx="1457479" cy="24521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77A88F2-6CDF-8744-BEC2-A642A52F2A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81736" y="3138323"/>
            <a:ext cx="1680067" cy="262733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AAB6DFB-A09E-0D43-9A25-714115B2C4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35941" y="3237535"/>
            <a:ext cx="1588803" cy="2374663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C951CFC-0463-3246-AC10-D553FFC5A204}"/>
              </a:ext>
            </a:extLst>
          </p:cNvPr>
          <p:cNvSpPr/>
          <p:nvPr/>
        </p:nvSpPr>
        <p:spPr>
          <a:xfrm>
            <a:off x="5669803" y="5807629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dirty="0">
                <a:latin typeface="Yuppy SC" panose="020F0603040207020204" pitchFamily="34" charset="-122"/>
                <a:ea typeface="Yuppy SC" panose="020F0603040207020204" pitchFamily="34" charset="-122"/>
                <a:cs typeface="Yuppy SC" panose="020F0603040207020204" pitchFamily="34" charset="-122"/>
              </a:rPr>
              <a:t>小智</a:t>
            </a:r>
            <a:endParaRPr lang="zh-CN" altLang="en-US" dirty="0">
              <a:latin typeface="Yuppy SC" panose="020F0603040207020204" pitchFamily="34" charset="-122"/>
              <a:ea typeface="Yuppy SC" panose="020F0603040207020204" pitchFamily="34" charset="-122"/>
              <a:cs typeface="Yuppy SC" panose="020F0603040207020204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DCB3549-39FA-EF48-9B86-C05ABE0ABA58}"/>
              </a:ext>
            </a:extLst>
          </p:cNvPr>
          <p:cNvSpPr/>
          <p:nvPr/>
        </p:nvSpPr>
        <p:spPr>
          <a:xfrm>
            <a:off x="7406302" y="577972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dirty="0">
                <a:latin typeface="Yuppy SC" panose="020F0603040207020204" pitchFamily="34" charset="-122"/>
                <a:ea typeface="Yuppy SC" panose="020F0603040207020204" pitchFamily="34" charset="-122"/>
                <a:cs typeface="Yuppy SC" panose="020F0603040207020204" pitchFamily="34" charset="-122"/>
              </a:rPr>
              <a:t>小趣</a:t>
            </a:r>
            <a:endParaRPr lang="zh-CN" altLang="en-US" dirty="0">
              <a:latin typeface="Yuppy SC" panose="020F0603040207020204" pitchFamily="34" charset="-122"/>
              <a:ea typeface="Yuppy SC" panose="020F0603040207020204" pitchFamily="34" charset="-122"/>
              <a:cs typeface="Yuppy SC" panose="020F0603040207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7D2B057-38B0-6146-A220-7F740FD0F0AF}"/>
              </a:ext>
            </a:extLst>
          </p:cNvPr>
          <p:cNvSpPr/>
          <p:nvPr/>
        </p:nvSpPr>
        <p:spPr>
          <a:xfrm>
            <a:off x="8951428" y="5754139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dirty="0">
                <a:latin typeface="Yuppy SC" panose="020F0603040207020204" pitchFamily="34" charset="-122"/>
                <a:ea typeface="Yuppy SC" panose="020F0603040207020204" pitchFamily="34" charset="-122"/>
                <a:cs typeface="Yuppy SC" panose="020F0603040207020204" pitchFamily="34" charset="-122"/>
              </a:rPr>
              <a:t>小融</a:t>
            </a:r>
            <a:endParaRPr lang="zh-CN" altLang="en-US" dirty="0">
              <a:latin typeface="Yuppy SC" panose="020F0603040207020204" pitchFamily="34" charset="-122"/>
              <a:ea typeface="Yuppy SC" panose="020F0603040207020204" pitchFamily="34" charset="-122"/>
              <a:cs typeface="Yuppy SC" panose="020F0603040207020204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3BDF34A-0D79-4446-9A23-A277E3D491E4}"/>
              </a:ext>
            </a:extLst>
          </p:cNvPr>
          <p:cNvSpPr/>
          <p:nvPr/>
        </p:nvSpPr>
        <p:spPr>
          <a:xfrm>
            <a:off x="10489161" y="5754139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dirty="0">
                <a:latin typeface="Yuppy SC" panose="020F0603040207020204" pitchFamily="34" charset="-122"/>
                <a:ea typeface="Yuppy SC" panose="020F0603040207020204" pitchFamily="34" charset="-122"/>
                <a:cs typeface="Yuppy SC" panose="020F0603040207020204" pitchFamily="34" charset="-122"/>
              </a:rPr>
              <a:t>小通</a:t>
            </a:r>
            <a:endParaRPr lang="zh-CN" altLang="en-US" dirty="0">
              <a:latin typeface="Yuppy SC" panose="020F0603040207020204" pitchFamily="34" charset="-122"/>
              <a:ea typeface="Yuppy SC" panose="020F0603040207020204" pitchFamily="34" charset="-122"/>
              <a:cs typeface="Yuppy SC" panose="020F0603040207020204" pitchFamily="34" charset="-122"/>
            </a:endParaRPr>
          </a:p>
        </p:txBody>
      </p:sp>
      <p:pic>
        <p:nvPicPr>
          <p:cNvPr id="5" name="图片 4" descr="文本&#10;&#10;描述已自动生成">
            <a:extLst>
              <a:ext uri="{FF2B5EF4-FFF2-40B4-BE49-F238E27FC236}">
                <a16:creationId xmlns:a16="http://schemas.microsoft.com/office/drawing/2014/main" id="{B065C93C-DE29-4C66-9934-4980CE0828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736" y="30310"/>
            <a:ext cx="1967874" cy="61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63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261</Words>
  <Application>Microsoft Office PowerPoint</Application>
  <PresentationFormat>宽屏</PresentationFormat>
  <Paragraphs>51</Paragraphs>
  <Slides>11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6" baseType="lpstr">
      <vt:lpstr>KaiTi</vt:lpstr>
      <vt:lpstr>Lantinghei SC Demibold</vt:lpstr>
      <vt:lpstr>Yuanti SC</vt:lpstr>
      <vt:lpstr>Yuppy SC</vt:lpstr>
      <vt:lpstr>包图简圆体</vt:lpstr>
      <vt:lpstr>仓耳羽辰体-谷力 W04</vt:lpstr>
      <vt:lpstr>等线</vt:lpstr>
      <vt:lpstr>等线 Light</vt:lpstr>
      <vt:lpstr>方正粗黑宋简体</vt:lpstr>
      <vt:lpstr>方正卡通简体</vt:lpstr>
      <vt:lpstr>楷体</vt:lpstr>
      <vt:lpstr>Microsoft YaHei</vt:lpstr>
      <vt:lpstr>字魂27号-布丁体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我们请绘画高手特制的人物形象，请仅在微课制作时使用：两个大人是老师的形象。四个小朋友，由左至右分别是小智、小趣、小融、小通。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教育公开课1</dc:title>
  <dc:creator>张 建春</dc:creator>
  <cp:lastModifiedBy>Administrator</cp:lastModifiedBy>
  <cp:revision>35</cp:revision>
  <dcterms:created xsi:type="dcterms:W3CDTF">2019-10-14T17:41:06Z</dcterms:created>
  <dcterms:modified xsi:type="dcterms:W3CDTF">2020-10-10T08:10:37Z</dcterms:modified>
</cp:coreProperties>
</file>